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8" r:id="rId1"/>
  </p:sldMasterIdLst>
  <p:notesMasterIdLst>
    <p:notesMasterId r:id="rId14"/>
  </p:notesMasterIdLst>
  <p:sldIdLst>
    <p:sldId id="283" r:id="rId2"/>
    <p:sldId id="284" r:id="rId3"/>
    <p:sldId id="285" r:id="rId4"/>
    <p:sldId id="287" r:id="rId5"/>
    <p:sldId id="279" r:id="rId6"/>
    <p:sldId id="289" r:id="rId7"/>
    <p:sldId id="276" r:id="rId8"/>
    <p:sldId id="266" r:id="rId9"/>
    <p:sldId id="269" r:id="rId10"/>
    <p:sldId id="270" r:id="rId11"/>
    <p:sldId id="278" r:id="rId12"/>
    <p:sldId id="29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84D"/>
    <a:srgbClr val="397F6F"/>
    <a:srgbClr val="D24258"/>
    <a:srgbClr val="FF9995"/>
    <a:srgbClr val="B47D31"/>
    <a:srgbClr val="49A08A"/>
    <a:srgbClr val="026BF2"/>
    <a:srgbClr val="035BCB"/>
    <a:srgbClr val="A69573"/>
    <a:srgbClr val="E59F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88"/>
    <p:restoredTop sz="94607"/>
  </p:normalViewPr>
  <p:slideViewPr>
    <p:cSldViewPr snapToGrid="0" snapToObjects="1">
      <p:cViewPr varScale="1">
        <p:scale>
          <a:sx n="101" d="100"/>
          <a:sy n="101" d="100"/>
        </p:scale>
        <p:origin x="6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png>
</file>

<file path=ppt/media/image14.png>
</file>

<file path=ppt/media/image15.svg>
</file>

<file path=ppt/media/image16.png>
</file>

<file path=ppt/media/image17.svg>
</file>

<file path=ppt/media/image18.png>
</file>

<file path=ppt/media/image2.jpe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3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E192EB-2BE7-0C45-A5FA-F125948B9988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DE490-F960-7441-8E6A-0476A7FD2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19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DE490-F960-7441-8E6A-0476A7FD20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7055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DE490-F960-7441-8E6A-0476A7FD20D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094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DE490-F960-7441-8E6A-0476A7FD20D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12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6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183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07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186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12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248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908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48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00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967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538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t="-26000" b="-3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DA441DE-EA40-9E43-B916-A2396CEAC894}" type="datetimeFigureOut">
              <a:rPr lang="en-US" smtClean="0"/>
              <a:t>11/22/18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E7C3A41F-4163-9343-9772-DB64A5576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65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9" r:id="rId1"/>
    <p:sldLayoutId id="2147483930" r:id="rId2"/>
    <p:sldLayoutId id="2147483931" r:id="rId3"/>
    <p:sldLayoutId id="2147483932" r:id="rId4"/>
    <p:sldLayoutId id="2147483933" r:id="rId5"/>
    <p:sldLayoutId id="2147483934" r:id="rId6"/>
    <p:sldLayoutId id="2147483935" r:id="rId7"/>
    <p:sldLayoutId id="2147483936" r:id="rId8"/>
    <p:sldLayoutId id="2147483937" r:id="rId9"/>
    <p:sldLayoutId id="2147483938" r:id="rId10"/>
    <p:sldLayoutId id="214748393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13" Type="http://schemas.openxmlformats.org/officeDocument/2006/relationships/hyperlink" Target="http://www.freepik.com/" TargetMode="External"/><Relationship Id="rId3" Type="http://schemas.openxmlformats.org/officeDocument/2006/relationships/image" Target="../media/image23.png"/><Relationship Id="rId7" Type="http://schemas.openxmlformats.org/officeDocument/2006/relationships/image" Target="../media/image27.emf"/><Relationship Id="rId12" Type="http://schemas.openxmlformats.org/officeDocument/2006/relationships/image" Target="../media/image3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11" Type="http://schemas.openxmlformats.org/officeDocument/2006/relationships/image" Target="../media/image31.emf"/><Relationship Id="rId5" Type="http://schemas.openxmlformats.org/officeDocument/2006/relationships/image" Target="../media/image25.png"/><Relationship Id="rId15" Type="http://schemas.openxmlformats.org/officeDocument/2006/relationships/image" Target="../media/image33.png"/><Relationship Id="rId10" Type="http://schemas.openxmlformats.org/officeDocument/2006/relationships/image" Target="../media/image30.emf"/><Relationship Id="rId4" Type="http://schemas.openxmlformats.org/officeDocument/2006/relationships/image" Target="../media/image24.svg"/><Relationship Id="rId9" Type="http://schemas.openxmlformats.org/officeDocument/2006/relationships/image" Target="../media/image29.emf"/><Relationship Id="rId14" Type="http://schemas.openxmlformats.org/officeDocument/2006/relationships/hyperlink" Target="http://www.flaticon.com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7" Type="http://schemas.openxmlformats.org/officeDocument/2006/relationships/hyperlink" Target="http://www.flaticon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freepik.com/" TargetMode="Externa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93B54F-4F29-5148-9C35-AECEC989F8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/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0A7AE51-A878-5142-AD6B-E1DA2345FF61}"/>
              </a:ext>
            </a:extLst>
          </p:cNvPr>
          <p:cNvSpPr txBox="1"/>
          <p:nvPr/>
        </p:nvSpPr>
        <p:spPr>
          <a:xfrm>
            <a:off x="1600200" y="2386744"/>
            <a:ext cx="8991600" cy="1645920"/>
          </a:xfrm>
          <a:prstGeom prst="rect">
            <a:avLst/>
          </a:prstGeom>
          <a:noFill/>
          <a:ln w="38100" cap="sq">
            <a:solidFill>
              <a:schemeClr val="tx1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cap="all" spc="200">
                <a:latin typeface="+mj-lt"/>
                <a:ea typeface="+mj-ea"/>
                <a:cs typeface="+mj-cs"/>
              </a:rPr>
              <a:t>FREDERICTION, 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 b="1" cap="all" spc="200">
                <a:latin typeface="+mj-lt"/>
                <a:ea typeface="+mj-ea"/>
                <a:cs typeface="+mj-cs"/>
              </a:rPr>
              <a:t>A BIKEABLE CITY 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BB5B76-9533-9C4B-A3C4-AD6A1C351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6968" y="5679189"/>
            <a:ext cx="1157614" cy="11576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18EDD9D-E80B-974F-9592-0B61C1ED219B}"/>
              </a:ext>
            </a:extLst>
          </p:cNvPr>
          <p:cNvSpPr txBox="1"/>
          <p:nvPr/>
        </p:nvSpPr>
        <p:spPr>
          <a:xfrm>
            <a:off x="9328236" y="5896178"/>
            <a:ext cx="2863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FIGHT CLUB</a:t>
            </a:r>
          </a:p>
        </p:txBody>
      </p:sp>
    </p:spTree>
    <p:extLst>
      <p:ext uri="{BB962C8B-B14F-4D97-AF65-F5344CB8AC3E}">
        <p14:creationId xmlns:p14="http://schemas.microsoft.com/office/powerpoint/2010/main" val="1932628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52FEC66B-2D7C-6547-AE8A-09A0D12CBCE7}"/>
              </a:ext>
            </a:extLst>
          </p:cNvPr>
          <p:cNvGrpSpPr/>
          <p:nvPr/>
        </p:nvGrpSpPr>
        <p:grpSpPr>
          <a:xfrm>
            <a:off x="2545795" y="1821171"/>
            <a:ext cx="9589491" cy="5097746"/>
            <a:chOff x="1494776" y="2344445"/>
            <a:chExt cx="9797656" cy="457268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E77B8A0-921A-D44D-B891-08B750A46E3E}"/>
                </a:ext>
              </a:extLst>
            </p:cNvPr>
            <p:cNvSpPr txBox="1"/>
            <p:nvPr/>
          </p:nvSpPr>
          <p:spPr>
            <a:xfrm>
              <a:off x="5698455" y="6547793"/>
              <a:ext cx="55939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Source: [1]City of Fredericton and [2]Government of Canada</a:t>
              </a:r>
            </a:p>
          </p:txBody>
        </p:sp>
        <p:pic>
          <p:nvPicPr>
            <p:cNvPr id="24" name="Picture 23" descr="A close up of a map&#13;&#10;&#13;&#10;Description automatically generated">
              <a:extLst>
                <a:ext uri="{FF2B5EF4-FFF2-40B4-BE49-F238E27FC236}">
                  <a16:creationId xmlns:a16="http://schemas.microsoft.com/office/drawing/2014/main" id="{7F707A81-0970-5B4A-9AE2-AFBE6DA44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494776" y="2344445"/>
              <a:ext cx="7652278" cy="4052445"/>
            </a:xfrm>
            <a:prstGeom prst="rect">
              <a:avLst/>
            </a:prstGeom>
          </p:spPr>
        </p:pic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8524621-E408-594F-8058-A27570D376D0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5832395" y="1554383"/>
            <a:ext cx="1271858" cy="624535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83DD067-7C3F-DF47-B7C3-0835943058EF}"/>
              </a:ext>
            </a:extLst>
          </p:cNvPr>
          <p:cNvSpPr txBox="1"/>
          <p:nvPr/>
        </p:nvSpPr>
        <p:spPr>
          <a:xfrm>
            <a:off x="7104253" y="984996"/>
            <a:ext cx="2293471" cy="1138773"/>
          </a:xfrm>
          <a:prstGeom prst="rect">
            <a:avLst/>
          </a:prstGeom>
          <a:solidFill>
            <a:srgbClr val="002060"/>
          </a:solidFill>
          <a:ln w="7620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Highest Average Monthly Temperature</a:t>
            </a:r>
          </a:p>
          <a:p>
            <a:r>
              <a:rPr lang="en-US" sz="3200" dirty="0">
                <a:solidFill>
                  <a:schemeClr val="bg1"/>
                </a:solidFill>
              </a:rPr>
              <a:t>~19</a:t>
            </a:r>
            <a:r>
              <a:rPr lang="en-US" sz="3200" baseline="30000" dirty="0">
                <a:solidFill>
                  <a:schemeClr val="bg1"/>
                </a:solidFill>
              </a:rPr>
              <a:t>º</a:t>
            </a:r>
            <a:r>
              <a:rPr lang="en-US" sz="3200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D91ADC-9C0C-9A45-ADF4-5916EC3E3618}"/>
              </a:ext>
            </a:extLst>
          </p:cNvPr>
          <p:cNvSpPr txBox="1"/>
          <p:nvPr/>
        </p:nvSpPr>
        <p:spPr>
          <a:xfrm>
            <a:off x="137744" y="73851"/>
            <a:ext cx="69665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27584D"/>
                </a:solidFill>
                <a:latin typeface="Rockwell" panose="02060603020205020403" pitchFamily="18" charset="77"/>
              </a:rPr>
              <a:t>BIKE THEFT RECORD</a:t>
            </a:r>
          </a:p>
          <a:p>
            <a:pPr algn="ctr"/>
            <a:r>
              <a:rPr lang="en-US" sz="3600" dirty="0">
                <a:solidFill>
                  <a:srgbClr val="27584D"/>
                </a:solidFill>
                <a:latin typeface="Rockwell" panose="02060603020205020403" pitchFamily="18" charset="77"/>
              </a:rPr>
              <a:t>2017</a:t>
            </a:r>
            <a:endParaRPr lang="en-US" sz="4800" dirty="0">
              <a:solidFill>
                <a:srgbClr val="27584D"/>
              </a:solidFill>
              <a:latin typeface="Rockwell" panose="020606030202050204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62221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EB9E2B-1343-874F-811B-461DE28072C6}"/>
              </a:ext>
            </a:extLst>
          </p:cNvPr>
          <p:cNvSpPr txBox="1"/>
          <p:nvPr/>
        </p:nvSpPr>
        <p:spPr>
          <a:xfrm>
            <a:off x="3179052" y="186591"/>
            <a:ext cx="53122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thelas" panose="02000503000000020003" pitchFamily="2" charset="77"/>
                <a:cs typeface="Aharoni" panose="02010803020104030203" pitchFamily="2" charset="-79"/>
              </a:rPr>
              <a:t>Recommendations</a:t>
            </a:r>
            <a:endParaRPr lang="en-US" b="1" dirty="0">
              <a:latin typeface="Athelas" panose="02000503000000020003" pitchFamily="2" charset="77"/>
              <a:cs typeface="Aharoni" panose="02010803020104030203" pitchFamily="2" charset="-79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0AB69BCD-93BE-674C-A61F-87C75C5EE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51564" y="1583924"/>
            <a:ext cx="1152939" cy="1152939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0BCAFED-1A62-3A44-B1A4-1651398644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016698">
            <a:off x="6984419" y="1197982"/>
            <a:ext cx="769441" cy="7694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E48423-B565-D840-8729-F4E54E8C663E}"/>
              </a:ext>
            </a:extLst>
          </p:cNvPr>
          <p:cNvSpPr txBox="1"/>
          <p:nvPr/>
        </p:nvSpPr>
        <p:spPr>
          <a:xfrm>
            <a:off x="8826120" y="1739683"/>
            <a:ext cx="2376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IMPROVE</a:t>
            </a:r>
          </a:p>
          <a:p>
            <a:r>
              <a:rPr lang="en-US" dirty="0"/>
              <a:t>Bike Rack Safety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400B8F3-A6CA-7A42-A503-41F3F9E6A7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1119" y="1409718"/>
            <a:ext cx="960293" cy="12574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80966FF-2B14-1644-8286-7016C5DD5A94}"/>
              </a:ext>
            </a:extLst>
          </p:cNvPr>
          <p:cNvSpPr txBox="1"/>
          <p:nvPr/>
        </p:nvSpPr>
        <p:spPr>
          <a:xfrm>
            <a:off x="3139352" y="1607566"/>
            <a:ext cx="2376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CONTINUE</a:t>
            </a:r>
          </a:p>
          <a:p>
            <a:r>
              <a:rPr lang="en-US" dirty="0"/>
              <a:t>Police enforcement of bike safety laws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74DD4D6-B596-B24E-A1A0-098FFB6E96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91872" y="3001730"/>
            <a:ext cx="1416249" cy="134299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157353C-02A9-2041-8118-16F1CA355FC1}"/>
              </a:ext>
            </a:extLst>
          </p:cNvPr>
          <p:cNvSpPr txBox="1"/>
          <p:nvPr/>
        </p:nvSpPr>
        <p:spPr>
          <a:xfrm>
            <a:off x="8826121" y="3277009"/>
            <a:ext cx="23764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INCREASE</a:t>
            </a:r>
          </a:p>
          <a:p>
            <a:r>
              <a:rPr lang="en-US" dirty="0"/>
              <a:t>Police patrols during summer session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1AAD02-B5EA-C842-9D93-ED40C283EF4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61119" y="2972820"/>
            <a:ext cx="884236" cy="13719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21B418F-7CB1-8249-9F22-9BEA47092678}"/>
              </a:ext>
            </a:extLst>
          </p:cNvPr>
          <p:cNvSpPr txBox="1"/>
          <p:nvPr/>
        </p:nvSpPr>
        <p:spPr>
          <a:xfrm>
            <a:off x="3148063" y="3174558"/>
            <a:ext cx="2376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BUILD</a:t>
            </a:r>
          </a:p>
          <a:p>
            <a:r>
              <a:rPr lang="en-US" dirty="0"/>
              <a:t>Signalized Intersections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4A6BEBF-2065-534C-9680-0E9DA6A3A12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66049" y="4926922"/>
            <a:ext cx="1420776" cy="140969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6B9A358-300A-2B4D-8C0A-71C1ECCD2F95}"/>
              </a:ext>
            </a:extLst>
          </p:cNvPr>
          <p:cNvSpPr txBox="1"/>
          <p:nvPr/>
        </p:nvSpPr>
        <p:spPr>
          <a:xfrm>
            <a:off x="3221263" y="5170106"/>
            <a:ext cx="28653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EDUCATE</a:t>
            </a:r>
          </a:p>
          <a:p>
            <a:r>
              <a:rPr lang="en-US" dirty="0"/>
              <a:t>Residents about sharing roads and streets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EF78522-24B2-8245-8EBC-E6BE0CF9C13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75989" y="5199315"/>
            <a:ext cx="1224008" cy="108535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FC0B43E-8949-574C-B595-5D8A5CD9982A}"/>
              </a:ext>
            </a:extLst>
          </p:cNvPr>
          <p:cNvSpPr txBox="1"/>
          <p:nvPr/>
        </p:nvSpPr>
        <p:spPr>
          <a:xfrm>
            <a:off x="8441227" y="5199316"/>
            <a:ext cx="28653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IMPLEMENT</a:t>
            </a:r>
          </a:p>
          <a:p>
            <a:r>
              <a:rPr lang="en-US" dirty="0"/>
              <a:t>Affordable bike insurance for bikers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44FBD98-BEC4-A049-A2D7-467FDBE9FA0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437842" y="4960265"/>
            <a:ext cx="724309" cy="79751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72050ED-5E09-8F44-9AFB-054FE0BD3DD8}"/>
              </a:ext>
            </a:extLst>
          </p:cNvPr>
          <p:cNvSpPr txBox="1"/>
          <p:nvPr/>
        </p:nvSpPr>
        <p:spPr>
          <a:xfrm>
            <a:off x="6636116" y="6488668"/>
            <a:ext cx="5556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Credits:  All icons are made by </a:t>
            </a:r>
            <a:r>
              <a:rPr lang="en-US" i="1" dirty="0">
                <a:hlinkClick r:id="rId13" tooltip="Freepik"/>
              </a:rPr>
              <a:t>Freepik</a:t>
            </a:r>
            <a:r>
              <a:rPr lang="en-US" i="1" dirty="0"/>
              <a:t> from </a:t>
            </a:r>
            <a:r>
              <a:rPr lang="en-US" i="1" dirty="0">
                <a:hlinkClick r:id="rId14" tooltip="Flaticon"/>
              </a:rPr>
              <a:t>www.flaticon.com</a:t>
            </a:r>
            <a:r>
              <a:rPr lang="en-US" dirty="0"/>
              <a:t> 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13F681-15AE-444E-9E70-76B6A279A5C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78463" y="287770"/>
            <a:ext cx="652080" cy="65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21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5" grpId="0"/>
      <p:bldP spid="18" grpId="0"/>
      <p:bldP spid="21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2C802D-CB01-5740-95C3-91F04FDC1861}"/>
              </a:ext>
            </a:extLst>
          </p:cNvPr>
          <p:cNvSpPr txBox="1"/>
          <p:nvPr/>
        </p:nvSpPr>
        <p:spPr>
          <a:xfrm>
            <a:off x="3517392" y="2017937"/>
            <a:ext cx="4791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C00000"/>
                </a:solidFill>
                <a:latin typeface="Impact" panose="020B0806030902050204" pitchFamily="34" charset="0"/>
              </a:rPr>
              <a:t>Green and Healthy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CC31BD-8109-A148-AE25-B4E51C6A41E9}"/>
              </a:ext>
            </a:extLst>
          </p:cNvPr>
          <p:cNvSpPr txBox="1"/>
          <p:nvPr/>
        </p:nvSpPr>
        <p:spPr>
          <a:xfrm>
            <a:off x="3517392" y="3401568"/>
            <a:ext cx="72176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C00000"/>
                </a:solidFill>
                <a:latin typeface="Impact" panose="020B0806030902050204" pitchFamily="34" charset="0"/>
              </a:rPr>
              <a:t>Becoming less car-reliant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7332E2-C96D-8546-8F53-AB237AB41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194" y="2017937"/>
            <a:ext cx="972943" cy="9729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ABC7BC-794B-CF47-A88B-445AB94F7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193" y="3330594"/>
            <a:ext cx="972943" cy="97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47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2C802D-CB01-5740-95C3-91F04FDC1861}"/>
              </a:ext>
            </a:extLst>
          </p:cNvPr>
          <p:cNvSpPr txBox="1"/>
          <p:nvPr/>
        </p:nvSpPr>
        <p:spPr>
          <a:xfrm>
            <a:off x="3517392" y="2017937"/>
            <a:ext cx="4791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C00000"/>
                </a:solidFill>
                <a:latin typeface="Impact" panose="020B0806030902050204" pitchFamily="34" charset="0"/>
              </a:rPr>
              <a:t>Green and Healthy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CC31BD-8109-A148-AE25-B4E51C6A41E9}"/>
              </a:ext>
            </a:extLst>
          </p:cNvPr>
          <p:cNvSpPr txBox="1"/>
          <p:nvPr/>
        </p:nvSpPr>
        <p:spPr>
          <a:xfrm>
            <a:off x="3517392" y="3401568"/>
            <a:ext cx="72176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C00000"/>
                </a:solidFill>
                <a:latin typeface="Impact" panose="020B0806030902050204" pitchFamily="34" charset="0"/>
              </a:rPr>
              <a:t>Becoming less car-reliant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1D3015-9917-0E43-83EC-FB7E727DFF5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EF6C7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2370220" y="2078911"/>
            <a:ext cx="770023" cy="7700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6CD351-C2A4-5344-B806-4876DFE0480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EF6C79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2370220" y="3462542"/>
            <a:ext cx="770023" cy="77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5A7C11D3-3799-C94E-904B-3FCEF72922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410"/>
          <a:stretch/>
        </p:blipFill>
        <p:spPr>
          <a:xfrm>
            <a:off x="2957827" y="2707773"/>
            <a:ext cx="1804446" cy="154442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3408690-D191-3141-A040-A56B16D0E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79" y="3408373"/>
            <a:ext cx="695817" cy="6958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5D73172-A92C-1F4D-BD72-89C304B5E1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193"/>
          <a:stretch/>
        </p:blipFill>
        <p:spPr>
          <a:xfrm>
            <a:off x="1089349" y="3099543"/>
            <a:ext cx="1046716" cy="1046716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9148D52-0970-BC40-BC5A-D57147323B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5932"/>
          <a:stretch/>
        </p:blipFill>
        <p:spPr>
          <a:xfrm>
            <a:off x="1830119" y="2915359"/>
            <a:ext cx="1602300" cy="134701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FB94E37-FFFE-C449-9510-53CD4D83AA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4886" y="2726579"/>
            <a:ext cx="1426446" cy="142644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7A39EF6-B697-1046-8F2E-0521F24F89AC}"/>
              </a:ext>
            </a:extLst>
          </p:cNvPr>
          <p:cNvSpPr txBox="1"/>
          <p:nvPr/>
        </p:nvSpPr>
        <p:spPr>
          <a:xfrm>
            <a:off x="464031" y="4243367"/>
            <a:ext cx="5099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0-14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9C0B53-7DFB-4642-8EF8-B54562D0929B}"/>
              </a:ext>
            </a:extLst>
          </p:cNvPr>
          <p:cNvSpPr txBox="1"/>
          <p:nvPr/>
        </p:nvSpPr>
        <p:spPr>
          <a:xfrm>
            <a:off x="527897" y="2443359"/>
            <a:ext cx="5681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15%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4C24CD-E7BF-F04B-B8CD-77B3DF54BB54}"/>
              </a:ext>
            </a:extLst>
          </p:cNvPr>
          <p:cNvSpPr txBox="1"/>
          <p:nvPr/>
        </p:nvSpPr>
        <p:spPr>
          <a:xfrm>
            <a:off x="1288028" y="4243366"/>
            <a:ext cx="668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15-24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E8FE2AD-878C-E548-B19B-A6FABA7F422D}"/>
              </a:ext>
            </a:extLst>
          </p:cNvPr>
          <p:cNvSpPr txBox="1"/>
          <p:nvPr/>
        </p:nvSpPr>
        <p:spPr>
          <a:xfrm>
            <a:off x="3585370" y="4243365"/>
            <a:ext cx="668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45-64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4A35A95-1F9D-7040-B776-443AA2D2496D}"/>
              </a:ext>
            </a:extLst>
          </p:cNvPr>
          <p:cNvSpPr txBox="1"/>
          <p:nvPr/>
        </p:nvSpPr>
        <p:spPr>
          <a:xfrm>
            <a:off x="4782826" y="4243364"/>
            <a:ext cx="5161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&gt; 65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493F0E3-9B09-3F42-9545-387E12BD8957}"/>
              </a:ext>
            </a:extLst>
          </p:cNvPr>
          <p:cNvSpPr txBox="1"/>
          <p:nvPr/>
        </p:nvSpPr>
        <p:spPr>
          <a:xfrm>
            <a:off x="2279665" y="4265577"/>
            <a:ext cx="6688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25-44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7FECA21-99C9-A144-91C4-D40001D7E819}"/>
              </a:ext>
            </a:extLst>
          </p:cNvPr>
          <p:cNvCxnSpPr>
            <a:cxnSpLocks/>
            <a:stCxn id="34" idx="0"/>
          </p:cNvCxnSpPr>
          <p:nvPr/>
        </p:nvCxnSpPr>
        <p:spPr>
          <a:xfrm flipH="1" flipV="1">
            <a:off x="718996" y="2751135"/>
            <a:ext cx="1892" cy="657238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1C87D89-E62D-2544-A2EB-3010EECC44D7}"/>
              </a:ext>
            </a:extLst>
          </p:cNvPr>
          <p:cNvSpPr txBox="1"/>
          <p:nvPr/>
        </p:nvSpPr>
        <p:spPr>
          <a:xfrm>
            <a:off x="1370361" y="2443358"/>
            <a:ext cx="7237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15%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2977140-3A6D-E54C-9566-A76A978755A9}"/>
              </a:ext>
            </a:extLst>
          </p:cNvPr>
          <p:cNvCxnSpPr>
            <a:cxnSpLocks/>
          </p:cNvCxnSpPr>
          <p:nvPr/>
        </p:nvCxnSpPr>
        <p:spPr>
          <a:xfrm flipV="1">
            <a:off x="1593083" y="2726579"/>
            <a:ext cx="0" cy="574765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926AE63D-EBF8-0C4A-A83E-553F159806E1}"/>
              </a:ext>
            </a:extLst>
          </p:cNvPr>
          <p:cNvSpPr txBox="1"/>
          <p:nvPr/>
        </p:nvSpPr>
        <p:spPr>
          <a:xfrm>
            <a:off x="2346377" y="2433271"/>
            <a:ext cx="7237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28%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F0236F1C-61A0-F64C-9396-1E19802308C3}"/>
              </a:ext>
            </a:extLst>
          </p:cNvPr>
          <p:cNvCxnSpPr>
            <a:cxnSpLocks/>
          </p:cNvCxnSpPr>
          <p:nvPr/>
        </p:nvCxnSpPr>
        <p:spPr>
          <a:xfrm flipV="1">
            <a:off x="2584720" y="2707773"/>
            <a:ext cx="0" cy="356026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B7DCF892-505E-374B-818A-70F19C2CD157}"/>
              </a:ext>
            </a:extLst>
          </p:cNvPr>
          <p:cNvSpPr txBox="1"/>
          <p:nvPr/>
        </p:nvSpPr>
        <p:spPr>
          <a:xfrm>
            <a:off x="3626234" y="2447961"/>
            <a:ext cx="7237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26%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E05D1B3-9020-E440-8FEE-6411FCC118DA}"/>
              </a:ext>
            </a:extLst>
          </p:cNvPr>
          <p:cNvCxnSpPr>
            <a:cxnSpLocks/>
          </p:cNvCxnSpPr>
          <p:nvPr/>
        </p:nvCxnSpPr>
        <p:spPr>
          <a:xfrm flipV="1">
            <a:off x="3860050" y="2708960"/>
            <a:ext cx="0" cy="176826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C27CC91B-F9B7-124E-AC67-FBE3C824573D}"/>
              </a:ext>
            </a:extLst>
          </p:cNvPr>
          <p:cNvSpPr txBox="1"/>
          <p:nvPr/>
        </p:nvSpPr>
        <p:spPr>
          <a:xfrm>
            <a:off x="5098195" y="2443358"/>
            <a:ext cx="7237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16%</a:t>
            </a:r>
          </a:p>
        </p:txBody>
      </p:sp>
      <p:sp>
        <p:nvSpPr>
          <p:cNvPr id="52" name="Right Brace 51">
            <a:extLst>
              <a:ext uri="{FF2B5EF4-FFF2-40B4-BE49-F238E27FC236}">
                <a16:creationId xmlns:a16="http://schemas.microsoft.com/office/drawing/2014/main" id="{63611A69-7AB4-1D4E-9232-745F590C2BC5}"/>
              </a:ext>
            </a:extLst>
          </p:cNvPr>
          <p:cNvSpPr/>
          <p:nvPr/>
        </p:nvSpPr>
        <p:spPr>
          <a:xfrm rot="5400000">
            <a:off x="2539775" y="3560452"/>
            <a:ext cx="433606" cy="2609201"/>
          </a:xfrm>
          <a:prstGeom prst="rightBrace">
            <a:avLst>
              <a:gd name="adj1" fmla="val 29815"/>
              <a:gd name="adj2" fmla="val 50000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F84AA6A-B87A-4A48-AE63-9474C6125951}"/>
              </a:ext>
            </a:extLst>
          </p:cNvPr>
          <p:cNvSpPr txBox="1"/>
          <p:nvPr/>
        </p:nvSpPr>
        <p:spPr>
          <a:xfrm>
            <a:off x="2044468" y="5130029"/>
            <a:ext cx="1532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3892B8"/>
                </a:solidFill>
                <a:latin typeface="Impact" panose="020B0806030902050204" pitchFamily="34" charset="0"/>
              </a:rPr>
              <a:t>69%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60E7872-5B30-3B40-9C89-2FB6916295D1}"/>
              </a:ext>
            </a:extLst>
          </p:cNvPr>
          <p:cNvCxnSpPr>
            <a:cxnSpLocks/>
          </p:cNvCxnSpPr>
          <p:nvPr/>
        </p:nvCxnSpPr>
        <p:spPr>
          <a:xfrm flipV="1">
            <a:off x="6119915" y="356603"/>
            <a:ext cx="0" cy="608175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3160479F-72FA-6246-82ED-19C14F70414F}"/>
              </a:ext>
            </a:extLst>
          </p:cNvPr>
          <p:cNvSpPr txBox="1"/>
          <p:nvPr/>
        </p:nvSpPr>
        <p:spPr>
          <a:xfrm>
            <a:off x="17094" y="6445855"/>
            <a:ext cx="2500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 City of Fredericton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9F318A4-18A6-A043-AAE6-EBFFB6B86A41}"/>
              </a:ext>
            </a:extLst>
          </p:cNvPr>
          <p:cNvSpPr txBox="1"/>
          <p:nvPr/>
        </p:nvSpPr>
        <p:spPr>
          <a:xfrm>
            <a:off x="7539146" y="188979"/>
            <a:ext cx="465285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of labor force commute within </a:t>
            </a:r>
            <a:r>
              <a:rPr lang="en-US" sz="4000" dirty="0">
                <a:solidFill>
                  <a:srgbClr val="0070C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Fredericton</a:t>
            </a:r>
            <a:r>
              <a:rPr lang="en-US" sz="28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latin typeface="Aharoni" panose="02010803020104030203" pitchFamily="2" charset="-79"/>
                <a:cs typeface="Aharoni" panose="02010803020104030203" pitchFamily="2" charset="-79"/>
              </a:rPr>
              <a:t>subdivision</a:t>
            </a:r>
            <a:endParaRPr 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41911EF-7806-2844-BE0C-E99BB3B392C7}"/>
              </a:ext>
            </a:extLst>
          </p:cNvPr>
          <p:cNvSpPr txBox="1"/>
          <p:nvPr/>
        </p:nvSpPr>
        <p:spPr>
          <a:xfrm>
            <a:off x="6224573" y="231788"/>
            <a:ext cx="15939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002060"/>
                </a:solidFill>
                <a:latin typeface="Impact" panose="020B0806030902050204" pitchFamily="34" charset="0"/>
              </a:rPr>
              <a:t>87%</a:t>
            </a:r>
          </a:p>
        </p:txBody>
      </p:sp>
      <p:pic>
        <p:nvPicPr>
          <p:cNvPr id="70" name="Picture 69" descr="A picture containing text&#13;&#10;&#13;&#10;Description automatically generated">
            <a:extLst>
              <a:ext uri="{FF2B5EF4-FFF2-40B4-BE49-F238E27FC236}">
                <a16:creationId xmlns:a16="http://schemas.microsoft.com/office/drawing/2014/main" id="{5900C92C-0BFD-234F-B7DE-CECB3B6A4B6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EBC3AC"/>
              </a:clrFrom>
              <a:clrTo>
                <a:srgbClr val="EBC3AC">
                  <a:alpha val="0"/>
                </a:srgbClr>
              </a:clrTo>
            </a:clrChange>
          </a:blip>
          <a:srcRect l="20625" r="21042"/>
          <a:stretch/>
        </p:blipFill>
        <p:spPr>
          <a:xfrm>
            <a:off x="6252113" y="1160534"/>
            <a:ext cx="5494636" cy="5285321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0CE56475-1350-8B48-A722-0AD1BB037DF1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EBC3AC"/>
              </a:clrFrom>
              <a:clrTo>
                <a:srgbClr val="EBC3AC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4254181" y="1191842"/>
            <a:ext cx="9461186" cy="5285321"/>
          </a:xfrm>
          <a:custGeom>
            <a:avLst/>
            <a:gdLst>
              <a:gd name="connsiteX0" fmla="*/ 0 w 7856704"/>
              <a:gd name="connsiteY0" fmla="*/ 0 h 4389006"/>
              <a:gd name="connsiteX1" fmla="*/ 2441626 w 7856704"/>
              <a:gd name="connsiteY1" fmla="*/ 0 h 4389006"/>
              <a:gd name="connsiteX2" fmla="*/ 2441626 w 7856704"/>
              <a:gd name="connsiteY2" fmla="*/ 810937 h 4389006"/>
              <a:gd name="connsiteX3" fmla="*/ 6993895 w 7856704"/>
              <a:gd name="connsiteY3" fmla="*/ 810937 h 4389006"/>
              <a:gd name="connsiteX4" fmla="*/ 6993895 w 7856704"/>
              <a:gd name="connsiteY4" fmla="*/ 0 h 4389006"/>
              <a:gd name="connsiteX5" fmla="*/ 7856704 w 7856704"/>
              <a:gd name="connsiteY5" fmla="*/ 0 h 4389006"/>
              <a:gd name="connsiteX6" fmla="*/ 7856704 w 7856704"/>
              <a:gd name="connsiteY6" fmla="*/ 4389006 h 4389006"/>
              <a:gd name="connsiteX7" fmla="*/ 0 w 7856704"/>
              <a:gd name="connsiteY7" fmla="*/ 4389006 h 4389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6704" h="4389006">
                <a:moveTo>
                  <a:pt x="0" y="0"/>
                </a:moveTo>
                <a:lnTo>
                  <a:pt x="2441626" y="0"/>
                </a:lnTo>
                <a:lnTo>
                  <a:pt x="2441626" y="810937"/>
                </a:lnTo>
                <a:lnTo>
                  <a:pt x="6993895" y="810937"/>
                </a:lnTo>
                <a:lnTo>
                  <a:pt x="6993895" y="0"/>
                </a:lnTo>
                <a:lnTo>
                  <a:pt x="7856704" y="0"/>
                </a:lnTo>
                <a:lnTo>
                  <a:pt x="7856704" y="4389006"/>
                </a:lnTo>
                <a:lnTo>
                  <a:pt x="0" y="4389006"/>
                </a:lnTo>
                <a:close/>
              </a:path>
            </a:pathLst>
          </a:cu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C70BB4B4-6C1C-1041-AD0A-ECBBA4A4F53C}"/>
              </a:ext>
            </a:extLst>
          </p:cNvPr>
          <p:cNvSpPr txBox="1"/>
          <p:nvPr/>
        </p:nvSpPr>
        <p:spPr>
          <a:xfrm>
            <a:off x="8705089" y="6485294"/>
            <a:ext cx="3649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 Census 2016, Statistic Canada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7C0BF1E-AEA2-F94D-A268-27E3996DA5FD}"/>
              </a:ext>
            </a:extLst>
          </p:cNvPr>
          <p:cNvSpPr txBox="1"/>
          <p:nvPr/>
        </p:nvSpPr>
        <p:spPr>
          <a:xfrm>
            <a:off x="464031" y="289111"/>
            <a:ext cx="50509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12B27"/>
                </a:solidFill>
                <a:latin typeface="Baghdad" pitchFamily="2" charset="-78"/>
                <a:cs typeface="Baghdad" pitchFamily="2" charset="-78"/>
              </a:rPr>
              <a:t>CENSUS</a:t>
            </a:r>
            <a:r>
              <a:rPr lang="en-US" sz="4000" b="1" dirty="0">
                <a:solidFill>
                  <a:srgbClr val="C00000"/>
                </a:solidFill>
                <a:latin typeface="Baghdad" pitchFamily="2" charset="-78"/>
                <a:cs typeface="Baghdad" pitchFamily="2" charset="-78"/>
              </a:rPr>
              <a:t> TRACT</a:t>
            </a:r>
          </a:p>
          <a:p>
            <a:pPr algn="ctr"/>
            <a:r>
              <a:rPr lang="en-US" sz="4000" b="1" dirty="0">
                <a:solidFill>
                  <a:srgbClr val="C00000"/>
                </a:solidFill>
                <a:latin typeface="Baghdad" pitchFamily="2" charset="-78"/>
                <a:cs typeface="Baghdad" pitchFamily="2" charset="-78"/>
              </a:rPr>
              <a:t>AGE BREAKDOWN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F5A904D-997C-F347-A07F-92AA8D713001}"/>
              </a:ext>
            </a:extLst>
          </p:cNvPr>
          <p:cNvSpPr txBox="1"/>
          <p:nvPr/>
        </p:nvSpPr>
        <p:spPr>
          <a:xfrm>
            <a:off x="1660724" y="1486789"/>
            <a:ext cx="2566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rgbClr val="BF313F"/>
                </a:solidFill>
                <a:latin typeface="Baghdad" pitchFamily="2" charset="-78"/>
                <a:cs typeface="Baghdad" pitchFamily="2" charset="-78"/>
              </a:defRPr>
            </a:lvl1pPr>
          </a:lstStyle>
          <a:p>
            <a:r>
              <a:rPr lang="en-US" sz="2800" b="0" dirty="0">
                <a:solidFill>
                  <a:srgbClr val="C00000"/>
                </a:solidFill>
              </a:rPr>
              <a:t>2016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4BA3F79-D9AE-A94C-8727-D59AA7AF777B}"/>
              </a:ext>
            </a:extLst>
          </p:cNvPr>
          <p:cNvSpPr txBox="1"/>
          <p:nvPr/>
        </p:nvSpPr>
        <p:spPr>
          <a:xfrm>
            <a:off x="3317174" y="6076523"/>
            <a:ext cx="2678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TOTAL POPULATION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6D9EE5-7237-5245-8865-A31991D7EDFB}"/>
              </a:ext>
            </a:extLst>
          </p:cNvPr>
          <p:cNvSpPr txBox="1"/>
          <p:nvPr/>
        </p:nvSpPr>
        <p:spPr>
          <a:xfrm>
            <a:off x="1605760" y="5508576"/>
            <a:ext cx="22463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Impact" panose="020B0806030902050204" pitchFamily="34" charset="0"/>
              </a:rPr>
              <a:t>of</a:t>
            </a:r>
          </a:p>
          <a:p>
            <a:pPr algn="ctr"/>
            <a:r>
              <a:rPr lang="en-US" sz="3600" dirty="0">
                <a:solidFill>
                  <a:srgbClr val="AD3177"/>
                </a:solidFill>
                <a:latin typeface="Impact" panose="020B0806030902050204" pitchFamily="34" charset="0"/>
              </a:rPr>
              <a:t>57,070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9746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  <p:bldP spid="41" grpId="0"/>
      <p:bldP spid="42" grpId="0"/>
      <p:bldP spid="43" grpId="0"/>
      <p:bldP spid="45" grpId="0"/>
      <p:bldP spid="47" grpId="0"/>
      <p:bldP spid="49" grpId="0"/>
      <p:bldP spid="51" grpId="0"/>
      <p:bldP spid="52" grpId="0" animBg="1"/>
      <p:bldP spid="53" grpId="0"/>
      <p:bldP spid="68" grpId="0"/>
      <p:bldP spid="69" grpId="0"/>
      <p:bldP spid="77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19A5AA87-F15E-A24C-A00F-379B295A6ADB}"/>
              </a:ext>
            </a:extLst>
          </p:cNvPr>
          <p:cNvSpPr/>
          <p:nvPr/>
        </p:nvSpPr>
        <p:spPr>
          <a:xfrm>
            <a:off x="5778500" y="279105"/>
            <a:ext cx="6413500" cy="6413500"/>
          </a:xfrm>
          <a:prstGeom prst="ellipse">
            <a:avLst/>
          </a:prstGeom>
          <a:solidFill>
            <a:srgbClr val="6E9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C0EB0D-B174-8A44-93F9-52AFC00BF279}"/>
              </a:ext>
            </a:extLst>
          </p:cNvPr>
          <p:cNvSpPr/>
          <p:nvPr/>
        </p:nvSpPr>
        <p:spPr>
          <a:xfrm>
            <a:off x="4118237" y="4584700"/>
            <a:ext cx="2273300" cy="2273300"/>
          </a:xfrm>
          <a:prstGeom prst="ellipse">
            <a:avLst/>
          </a:prstGeom>
          <a:solidFill>
            <a:srgbClr val="DB69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77E3BAF-01D7-7046-93CE-20552A7090A0}"/>
              </a:ext>
            </a:extLst>
          </p:cNvPr>
          <p:cNvSpPr/>
          <p:nvPr/>
        </p:nvSpPr>
        <p:spPr>
          <a:xfrm>
            <a:off x="4490892" y="1319093"/>
            <a:ext cx="1539972" cy="1539972"/>
          </a:xfrm>
          <a:prstGeom prst="ellipse">
            <a:avLst/>
          </a:prstGeom>
          <a:solidFill>
            <a:srgbClr val="99BA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D54655-0C23-AA4D-AB05-445232DA26AD}"/>
              </a:ext>
            </a:extLst>
          </p:cNvPr>
          <p:cNvSpPr/>
          <p:nvPr/>
        </p:nvSpPr>
        <p:spPr>
          <a:xfrm>
            <a:off x="4540232" y="3699432"/>
            <a:ext cx="901700" cy="901700"/>
          </a:xfrm>
          <a:prstGeom prst="ellipse">
            <a:avLst/>
          </a:prstGeom>
          <a:solidFill>
            <a:srgbClr val="F6A9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DB0FBC7-5CFF-F54C-B62B-9D09DD4B0C56}"/>
              </a:ext>
            </a:extLst>
          </p:cNvPr>
          <p:cNvSpPr/>
          <p:nvPr/>
        </p:nvSpPr>
        <p:spPr>
          <a:xfrm>
            <a:off x="2652469" y="2096304"/>
            <a:ext cx="2208358" cy="2208358"/>
          </a:xfrm>
          <a:prstGeom prst="ellipse">
            <a:avLst/>
          </a:prstGeom>
          <a:solidFill>
            <a:srgbClr val="F9CE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739744-CFFF-3740-8BBE-3705611442D0}"/>
              </a:ext>
            </a:extLst>
          </p:cNvPr>
          <p:cNvSpPr/>
          <p:nvPr/>
        </p:nvSpPr>
        <p:spPr>
          <a:xfrm>
            <a:off x="4868814" y="2859065"/>
            <a:ext cx="901700" cy="901700"/>
          </a:xfrm>
          <a:prstGeom prst="ellipse">
            <a:avLst/>
          </a:prstGeom>
          <a:solidFill>
            <a:srgbClr val="D242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aghdad" pitchFamily="2" charset="-78"/>
              <a:cs typeface="Baghdad" pitchFamily="2" charset="-7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9EA071-C0AC-7448-B172-DAE5E34BFD31}"/>
              </a:ext>
            </a:extLst>
          </p:cNvPr>
          <p:cNvSpPr txBox="1"/>
          <p:nvPr/>
        </p:nvSpPr>
        <p:spPr>
          <a:xfrm>
            <a:off x="7275396" y="2976804"/>
            <a:ext cx="38137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Baghdad" pitchFamily="2" charset="-78"/>
                <a:cs typeface="Baghdad" pitchFamily="2" charset="-78"/>
              </a:rPr>
              <a:t>Vehicle – as driver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4A3066-174C-F04D-98AC-80CDDD6542E0}"/>
              </a:ext>
            </a:extLst>
          </p:cNvPr>
          <p:cNvSpPr txBox="1"/>
          <p:nvPr/>
        </p:nvSpPr>
        <p:spPr>
          <a:xfrm>
            <a:off x="8322993" y="3541832"/>
            <a:ext cx="11047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Baghdad" pitchFamily="2" charset="-78"/>
                <a:cs typeface="Baghdad" pitchFamily="2" charset="-78"/>
              </a:rPr>
              <a:t>75%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A8DB58-13EB-3D45-A708-C38D24A960A0}"/>
              </a:ext>
            </a:extLst>
          </p:cNvPr>
          <p:cNvSpPr txBox="1"/>
          <p:nvPr/>
        </p:nvSpPr>
        <p:spPr>
          <a:xfrm>
            <a:off x="4490892" y="1835996"/>
            <a:ext cx="1904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ghdad" pitchFamily="2" charset="-78"/>
                <a:cs typeface="Baghdad" pitchFamily="2" charset="-78"/>
              </a:rPr>
              <a:t>Public Transit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DC290D-7085-2F46-AC3D-1B6FCB478278}"/>
              </a:ext>
            </a:extLst>
          </p:cNvPr>
          <p:cNvSpPr txBox="1"/>
          <p:nvPr/>
        </p:nvSpPr>
        <p:spPr>
          <a:xfrm>
            <a:off x="5044392" y="2104994"/>
            <a:ext cx="550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Baghdad" pitchFamily="2" charset="-78"/>
                <a:cs typeface="Baghdad" pitchFamily="2" charset="-78"/>
              </a:rPr>
              <a:t>4%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A68B87-FCCD-5143-AB18-57771743246C}"/>
              </a:ext>
            </a:extLst>
          </p:cNvPr>
          <p:cNvSpPr txBox="1"/>
          <p:nvPr/>
        </p:nvSpPr>
        <p:spPr>
          <a:xfrm>
            <a:off x="4728549" y="5316111"/>
            <a:ext cx="1052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ghdad" pitchFamily="2" charset="-78"/>
                <a:cs typeface="Baghdad" pitchFamily="2" charset="-78"/>
              </a:rPr>
              <a:t>Walk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8DBFE9-F3A8-0C44-A1BE-24B7A2041D09}"/>
              </a:ext>
            </a:extLst>
          </p:cNvPr>
          <p:cNvSpPr txBox="1"/>
          <p:nvPr/>
        </p:nvSpPr>
        <p:spPr>
          <a:xfrm>
            <a:off x="4886136" y="5721350"/>
            <a:ext cx="735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ghdad" pitchFamily="2" charset="-78"/>
                <a:cs typeface="Baghdad" pitchFamily="2" charset="-78"/>
              </a:rPr>
              <a:t>9%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F5FB70-C2C2-C244-894C-A3E6B00611B1}"/>
              </a:ext>
            </a:extLst>
          </p:cNvPr>
          <p:cNvSpPr txBox="1"/>
          <p:nvPr/>
        </p:nvSpPr>
        <p:spPr>
          <a:xfrm>
            <a:off x="2980961" y="2804124"/>
            <a:ext cx="1651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Baghdad" pitchFamily="2" charset="-78"/>
                <a:cs typeface="Baghdad" pitchFamily="2" charset="-78"/>
              </a:rPr>
              <a:t>Vehicle – </a:t>
            </a:r>
          </a:p>
          <a:p>
            <a:pPr algn="ctr"/>
            <a:r>
              <a:rPr lang="en-US" sz="2000" dirty="0">
                <a:latin typeface="Baghdad" pitchFamily="2" charset="-78"/>
                <a:cs typeface="Baghdad" pitchFamily="2" charset="-78"/>
              </a:rPr>
              <a:t>as passenger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E04932-AF44-7742-A98B-4730FF18913B}"/>
              </a:ext>
            </a:extLst>
          </p:cNvPr>
          <p:cNvSpPr txBox="1"/>
          <p:nvPr/>
        </p:nvSpPr>
        <p:spPr>
          <a:xfrm>
            <a:off x="3567694" y="3442689"/>
            <a:ext cx="5505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Baghdad" pitchFamily="2" charset="-78"/>
                <a:cs typeface="Baghdad" pitchFamily="2" charset="-78"/>
              </a:rPr>
              <a:t>8%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DED3067-58A0-D04C-9E02-FFC720156DEF}"/>
              </a:ext>
            </a:extLst>
          </p:cNvPr>
          <p:cNvSpPr txBox="1"/>
          <p:nvPr/>
        </p:nvSpPr>
        <p:spPr>
          <a:xfrm>
            <a:off x="4606987" y="3879603"/>
            <a:ext cx="83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ghdad" pitchFamily="2" charset="-78"/>
                <a:cs typeface="Baghdad" pitchFamily="2" charset="-78"/>
              </a:rPr>
              <a:t>Other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F40EC3-693D-5941-BF7D-67CE533149DD}"/>
              </a:ext>
            </a:extLst>
          </p:cNvPr>
          <p:cNvSpPr txBox="1"/>
          <p:nvPr/>
        </p:nvSpPr>
        <p:spPr>
          <a:xfrm>
            <a:off x="4737242" y="4115409"/>
            <a:ext cx="550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ghdad" pitchFamily="2" charset="-78"/>
                <a:cs typeface="Baghdad" pitchFamily="2" charset="-78"/>
              </a:rPr>
              <a:t>1%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7B6D05-9F85-DB4B-A0CB-7989516DDBB2}"/>
              </a:ext>
            </a:extLst>
          </p:cNvPr>
          <p:cNvSpPr txBox="1"/>
          <p:nvPr/>
        </p:nvSpPr>
        <p:spPr>
          <a:xfrm>
            <a:off x="4994788" y="3109527"/>
            <a:ext cx="83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aghdad" pitchFamily="2" charset="-78"/>
                <a:cs typeface="Baghdad" pitchFamily="2" charset="-78"/>
              </a:rPr>
              <a:t>Bike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7ECBE8-E4DA-AF46-A263-90560EBCB541}"/>
              </a:ext>
            </a:extLst>
          </p:cNvPr>
          <p:cNvSpPr txBox="1"/>
          <p:nvPr/>
        </p:nvSpPr>
        <p:spPr>
          <a:xfrm>
            <a:off x="5084833" y="3339471"/>
            <a:ext cx="550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aghdad" pitchFamily="2" charset="-78"/>
                <a:cs typeface="Baghdad" pitchFamily="2" charset="-78"/>
              </a:rPr>
              <a:t>1%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647D71B-266D-B947-9EAF-52D19E7B5BB4}"/>
              </a:ext>
            </a:extLst>
          </p:cNvPr>
          <p:cNvSpPr txBox="1"/>
          <p:nvPr/>
        </p:nvSpPr>
        <p:spPr>
          <a:xfrm>
            <a:off x="759736" y="165044"/>
            <a:ext cx="251222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latin typeface="Rockwell" panose="02060603020205020403" pitchFamily="18" charset="77"/>
              </a:rPr>
              <a:t>Main Mode</a:t>
            </a:r>
          </a:p>
          <a:p>
            <a:pPr algn="ctr"/>
            <a:r>
              <a:rPr lang="en-US" sz="3200" b="1" dirty="0">
                <a:latin typeface="Rockwell" panose="02060603020205020403" pitchFamily="18" charset="77"/>
              </a:rPr>
              <a:t>of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4A5912D-8404-0A47-BE96-A1282FBFF568}"/>
              </a:ext>
            </a:extLst>
          </p:cNvPr>
          <p:cNvSpPr txBox="1"/>
          <p:nvPr/>
        </p:nvSpPr>
        <p:spPr>
          <a:xfrm>
            <a:off x="-81805" y="1062373"/>
            <a:ext cx="45768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latin typeface="Rockwell" panose="02060603020205020403" pitchFamily="18" charset="77"/>
              </a:rPr>
              <a:t>COMMUTING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2AF3BE-3DAB-E748-A507-28467F124868}"/>
              </a:ext>
            </a:extLst>
          </p:cNvPr>
          <p:cNvSpPr txBox="1"/>
          <p:nvPr/>
        </p:nvSpPr>
        <p:spPr>
          <a:xfrm>
            <a:off x="10273" y="6488668"/>
            <a:ext cx="3649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 Census 2016, Statistic Canada</a:t>
            </a:r>
          </a:p>
        </p:txBody>
      </p:sp>
    </p:spTree>
    <p:extLst>
      <p:ext uri="{BB962C8B-B14F-4D97-AF65-F5344CB8AC3E}">
        <p14:creationId xmlns:p14="http://schemas.microsoft.com/office/powerpoint/2010/main" val="1640151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5" grpId="0"/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CD1B9929-9F0F-0148-AEEE-1CC019D8B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343" y="1640515"/>
            <a:ext cx="6854343" cy="52174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E9AD190-51AC-CE4C-9669-C44156D96EB6}"/>
              </a:ext>
            </a:extLst>
          </p:cNvPr>
          <p:cNvSpPr txBox="1"/>
          <p:nvPr/>
        </p:nvSpPr>
        <p:spPr>
          <a:xfrm>
            <a:off x="2407343" y="158537"/>
            <a:ext cx="69665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27584D"/>
                </a:solidFill>
                <a:latin typeface="Rockwell" panose="02060603020205020403" pitchFamily="18" charset="77"/>
              </a:rPr>
              <a:t>Biking</a:t>
            </a:r>
            <a:r>
              <a:rPr lang="en-US" sz="3600" dirty="0">
                <a:solidFill>
                  <a:srgbClr val="27584D"/>
                </a:solidFill>
                <a:latin typeface="Impact" panose="020B0806030902050204" pitchFamily="34" charset="0"/>
              </a:rPr>
              <a:t> </a:t>
            </a:r>
            <a:r>
              <a:rPr lang="en-US" sz="4800" b="1" dirty="0">
                <a:solidFill>
                  <a:srgbClr val="27584D"/>
                </a:solidFill>
                <a:latin typeface="Rockwell" panose="02060603020205020403" pitchFamily="18" charset="77"/>
              </a:rPr>
              <a:t>Infrastructure </a:t>
            </a:r>
            <a:r>
              <a:rPr lang="en-US" sz="3600" dirty="0">
                <a:solidFill>
                  <a:srgbClr val="27584D"/>
                </a:solidFill>
                <a:latin typeface="Rockwell" panose="02060603020205020403" pitchFamily="18" charset="77"/>
              </a:rPr>
              <a:t>in Fredericton</a:t>
            </a:r>
            <a:endParaRPr lang="en-US" sz="4800" dirty="0">
              <a:solidFill>
                <a:srgbClr val="27584D"/>
              </a:solidFill>
              <a:latin typeface="Rockwell" panose="02060603020205020403" pitchFamily="18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CA2CD-44C1-2D42-BF61-1EA0103C9F7D}"/>
              </a:ext>
            </a:extLst>
          </p:cNvPr>
          <p:cNvSpPr txBox="1"/>
          <p:nvPr/>
        </p:nvSpPr>
        <p:spPr>
          <a:xfrm>
            <a:off x="9732903" y="6488668"/>
            <a:ext cx="2459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 City of Fredericton</a:t>
            </a:r>
          </a:p>
        </p:txBody>
      </p:sp>
    </p:spTree>
    <p:extLst>
      <p:ext uri="{BB962C8B-B14F-4D97-AF65-F5344CB8AC3E}">
        <p14:creationId xmlns:p14="http://schemas.microsoft.com/office/powerpoint/2010/main" val="426858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A85711-B55F-CD41-82D8-F9F3419D5285}"/>
              </a:ext>
            </a:extLst>
          </p:cNvPr>
          <p:cNvSpPr txBox="1"/>
          <p:nvPr/>
        </p:nvSpPr>
        <p:spPr>
          <a:xfrm>
            <a:off x="2382515" y="154703"/>
            <a:ext cx="6231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12B27"/>
                </a:solidFill>
                <a:latin typeface="Baghdad" pitchFamily="2" charset="-78"/>
                <a:cs typeface="Baghdad" pitchFamily="2" charset="-78"/>
              </a:rPr>
              <a:t>BIKING ACCIDENT</a:t>
            </a:r>
            <a:endParaRPr lang="en-US" sz="4000" b="1" dirty="0">
              <a:solidFill>
                <a:srgbClr val="C00000"/>
              </a:solidFill>
              <a:latin typeface="Baghdad" pitchFamily="2" charset="-78"/>
              <a:cs typeface="Baghdad" pitchFamily="2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193F35-49EA-484C-A225-E327CD3EBEFC}"/>
              </a:ext>
            </a:extLst>
          </p:cNvPr>
          <p:cNvSpPr txBox="1"/>
          <p:nvPr/>
        </p:nvSpPr>
        <p:spPr>
          <a:xfrm>
            <a:off x="4791554" y="678953"/>
            <a:ext cx="1413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rgbClr val="BF313F"/>
                </a:solidFill>
                <a:latin typeface="Baghdad" pitchFamily="2" charset="-78"/>
                <a:cs typeface="Baghdad" pitchFamily="2" charset="-78"/>
              </a:defRPr>
            </a:lvl1pPr>
          </a:lstStyle>
          <a:p>
            <a:r>
              <a:rPr lang="en-US" sz="3200" b="0" dirty="0">
                <a:solidFill>
                  <a:srgbClr val="C00000"/>
                </a:solidFill>
              </a:rPr>
              <a:t>2016</a:t>
            </a:r>
            <a:endParaRPr lang="en-US" sz="2800" b="0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6CB2CD-02B4-404F-976E-4768595FDDA3}"/>
              </a:ext>
            </a:extLst>
          </p:cNvPr>
          <p:cNvSpPr txBox="1"/>
          <p:nvPr/>
        </p:nvSpPr>
        <p:spPr>
          <a:xfrm>
            <a:off x="956798" y="5949027"/>
            <a:ext cx="2714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Rockwell" panose="02060603020205020403" pitchFamily="18" charset="77"/>
              </a:rPr>
              <a:t>In</a:t>
            </a:r>
            <a:r>
              <a:rPr lang="en-US" sz="2800" dirty="0">
                <a:latin typeface="Rockwell" panose="02060603020205020403" pitchFamily="18" charset="77"/>
              </a:rPr>
              <a:t> </a:t>
            </a:r>
            <a:r>
              <a:rPr lang="en-US" sz="2800" dirty="0">
                <a:solidFill>
                  <a:srgbClr val="E59F3E"/>
                </a:solidFill>
                <a:latin typeface="Rockwell" panose="02060603020205020403" pitchFamily="18" charset="77"/>
              </a:rPr>
              <a:t>August 2017: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B641CC-0797-CF40-B84D-C15C8670E301}"/>
              </a:ext>
            </a:extLst>
          </p:cNvPr>
          <p:cNvSpPr txBox="1"/>
          <p:nvPr/>
        </p:nvSpPr>
        <p:spPr>
          <a:xfrm>
            <a:off x="3671003" y="5872082"/>
            <a:ext cx="7756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397F6F"/>
                </a:solidFill>
                <a:latin typeface="Rockwell" panose="02060603020205020403" pitchFamily="18" charset="77"/>
              </a:rPr>
              <a:t>Police enforced BIKE SAFETY LAWS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916620-E70E-F248-AA23-5DD8EA4545BE}"/>
              </a:ext>
            </a:extLst>
          </p:cNvPr>
          <p:cNvSpPr txBox="1"/>
          <p:nvPr/>
        </p:nvSpPr>
        <p:spPr>
          <a:xfrm>
            <a:off x="9820406" y="6457889"/>
            <a:ext cx="2510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 City of Fredericton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52C6025-E327-7744-B9A6-B1D4E508A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658" y="1263728"/>
            <a:ext cx="7655419" cy="453038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06887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30D34FB0-346E-0F40-BD85-3C6246FD1D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644" y="1145563"/>
            <a:ext cx="4876800" cy="48768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7930E75A-6ED8-374E-85AA-AB58000CDA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26011"/>
          <a:stretch/>
        </p:blipFill>
        <p:spPr>
          <a:xfrm>
            <a:off x="187644" y="2414070"/>
            <a:ext cx="4876800" cy="36082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01EA23-EA79-4547-8ABF-96CEB3A36DDB}"/>
              </a:ext>
            </a:extLst>
          </p:cNvPr>
          <p:cNvSpPr txBox="1"/>
          <p:nvPr/>
        </p:nvSpPr>
        <p:spPr>
          <a:xfrm>
            <a:off x="5382016" y="2969142"/>
            <a:ext cx="19331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C00000"/>
                </a:solidFill>
                <a:latin typeface="Impact" panose="020B0806030902050204" pitchFamily="34" charset="0"/>
              </a:rPr>
              <a:t>74%</a:t>
            </a:r>
            <a:endParaRPr lang="en-US" sz="2800" dirty="0">
              <a:solidFill>
                <a:srgbClr val="C00000"/>
              </a:solidFill>
              <a:latin typeface="Impact" panose="020B080603090205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D1D8FB-D67C-4D47-ADAC-058DB6F3A114}"/>
              </a:ext>
            </a:extLst>
          </p:cNvPr>
          <p:cNvSpPr txBox="1"/>
          <p:nvPr/>
        </p:nvSpPr>
        <p:spPr>
          <a:xfrm>
            <a:off x="6963558" y="2966031"/>
            <a:ext cx="522844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ranklin Gothic Medium" panose="020B0603020102020204" pitchFamily="34" charset="0"/>
              </a:rPr>
              <a:t>of bike accidents 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Franklin Gothic Medium" panose="020B0603020102020204" pitchFamily="34" charset="0"/>
              </a:rPr>
              <a:t>were at the non – signalized junctions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B01C14-2F59-864B-98AB-F8C300694696}"/>
              </a:ext>
            </a:extLst>
          </p:cNvPr>
          <p:cNvSpPr txBox="1"/>
          <p:nvPr/>
        </p:nvSpPr>
        <p:spPr>
          <a:xfrm>
            <a:off x="6595968" y="6488668"/>
            <a:ext cx="5770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Credit:  Traffic light icon made by </a:t>
            </a:r>
            <a:r>
              <a:rPr lang="en-US" i="1" dirty="0">
                <a:hlinkClick r:id="rId6" tooltip="Freepik"/>
              </a:rPr>
              <a:t>Freepik</a:t>
            </a:r>
            <a:r>
              <a:rPr lang="en-US" i="1" dirty="0"/>
              <a:t> from </a:t>
            </a:r>
            <a:r>
              <a:rPr lang="en-US" i="1" dirty="0">
                <a:hlinkClick r:id="rId7" tooltip="Flaticon"/>
              </a:rPr>
              <a:t>www.flaticon.com</a:t>
            </a:r>
            <a:r>
              <a:rPr lang="en-US" i="1" dirty="0"/>
              <a:t>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BF53A9-1987-D24B-9D49-7396A14AB348}"/>
              </a:ext>
            </a:extLst>
          </p:cNvPr>
          <p:cNvSpPr txBox="1"/>
          <p:nvPr/>
        </p:nvSpPr>
        <p:spPr>
          <a:xfrm>
            <a:off x="5482224" y="1983183"/>
            <a:ext cx="530710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chemeClr val="accent3">
                    <a:lumMod val="50000"/>
                  </a:schemeClr>
                </a:solidFill>
                <a:latin typeface="Franklin Gothic Medium" panose="020B0603020102020204" pitchFamily="34" charset="0"/>
              </a:rPr>
              <a:t>Over past 11 years</a:t>
            </a:r>
          </a:p>
        </p:txBody>
      </p:sp>
    </p:spTree>
    <p:extLst>
      <p:ext uri="{BB962C8B-B14F-4D97-AF65-F5344CB8AC3E}">
        <p14:creationId xmlns:p14="http://schemas.microsoft.com/office/powerpoint/2010/main" val="30467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3;&#10;&#13;&#10;Description automatically generated">
            <a:extLst>
              <a:ext uri="{FF2B5EF4-FFF2-40B4-BE49-F238E27FC236}">
                <a16:creationId xmlns:a16="http://schemas.microsoft.com/office/drawing/2014/main" id="{62F2AB20-F61C-F648-961D-1F90D222F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7101" y="0"/>
            <a:ext cx="7244899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CDA9A0-3A6C-3446-B8D7-EF0EC276A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3273" y="2919549"/>
            <a:ext cx="250361" cy="3220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142AB4-FDF7-084C-8B76-F7ECDD2BF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7102" y="2758513"/>
            <a:ext cx="250361" cy="3220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6E40860-B040-6D47-B990-87748651B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8448" y="2227607"/>
            <a:ext cx="250361" cy="32207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C961F6-4396-4841-9681-AAE5FFADE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2185" y="2700456"/>
            <a:ext cx="250361" cy="32207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2BF1304-F1BA-A241-A596-112764B5FA77}"/>
              </a:ext>
            </a:extLst>
          </p:cNvPr>
          <p:cNvSpPr txBox="1"/>
          <p:nvPr/>
        </p:nvSpPr>
        <p:spPr>
          <a:xfrm>
            <a:off x="676726" y="427114"/>
            <a:ext cx="362660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Top </a:t>
            </a:r>
            <a:r>
              <a:rPr lang="en-US" sz="4800" dirty="0">
                <a:solidFill>
                  <a:schemeClr val="accent1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4</a:t>
            </a:r>
            <a:r>
              <a:rPr lang="en-US" sz="4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 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neighborhoods where </a:t>
            </a:r>
            <a:r>
              <a:rPr lang="en-US" sz="4000" dirty="0">
                <a:solidFill>
                  <a:schemeClr val="accent1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BIKE THEFT 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is likely to occur: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Platt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Downtown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North Devon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South Devon</a:t>
            </a:r>
            <a:endParaRPr lang="en-US" sz="2000" dirty="0">
              <a:solidFill>
                <a:schemeClr val="accent3">
                  <a:lumMod val="50000"/>
                </a:schemeClr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6D2D61A-75D4-7B45-945A-8C838F16A980}"/>
              </a:ext>
            </a:extLst>
          </p:cNvPr>
          <p:cNvSpPr txBox="1"/>
          <p:nvPr/>
        </p:nvSpPr>
        <p:spPr>
          <a:xfrm>
            <a:off x="9817365" y="6485294"/>
            <a:ext cx="2536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 City of Fredericton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267E6E-F4A9-B145-B334-659A33BD642A}"/>
              </a:ext>
            </a:extLst>
          </p:cNvPr>
          <p:cNvSpPr txBox="1"/>
          <p:nvPr/>
        </p:nvSpPr>
        <p:spPr>
          <a:xfrm>
            <a:off x="315289" y="5182253"/>
            <a:ext cx="4227714" cy="1000274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Franklin Gothic Medium" panose="020B0603020102020204" pitchFamily="34" charset="0"/>
              </a:rPr>
              <a:t>63% </a:t>
            </a:r>
            <a:r>
              <a:rPr lang="en-US" sz="2800" b="1" dirty="0">
                <a:latin typeface="Franklin Gothic Medium" panose="020B0603020102020204" pitchFamily="34" charset="0"/>
              </a:rPr>
              <a:t>of </a:t>
            </a:r>
            <a:r>
              <a:rPr lang="en-US" sz="3200" b="1" dirty="0">
                <a:solidFill>
                  <a:schemeClr val="bg1"/>
                </a:solidFill>
                <a:latin typeface="Franklin Gothic Medium" panose="020B0603020102020204" pitchFamily="34" charset="0"/>
              </a:rPr>
              <a:t>BIKE THEFTS</a:t>
            </a:r>
            <a:endParaRPr lang="en-US" sz="2800" b="1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  <a:p>
            <a:r>
              <a:rPr lang="en-US" sz="2300" b="1" dirty="0">
                <a:latin typeface="Franklin Gothic Medium" panose="020B0603020102020204" pitchFamily="34" charset="0"/>
              </a:rPr>
              <a:t> HAPPENED IN </a:t>
            </a:r>
            <a:r>
              <a:rPr lang="en-US" sz="2300" b="1" dirty="0">
                <a:solidFill>
                  <a:schemeClr val="bg1"/>
                </a:solidFill>
                <a:latin typeface="Franklin Gothic Medium" panose="020B0603020102020204" pitchFamily="34" charset="0"/>
              </a:rPr>
              <a:t>THESE AREAS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C0679C3-4D80-F44F-B20B-B19622FF948D}"/>
              </a:ext>
            </a:extLst>
          </p:cNvPr>
          <p:cNvSpPr txBox="1"/>
          <p:nvPr/>
        </p:nvSpPr>
        <p:spPr>
          <a:xfrm>
            <a:off x="5253677" y="128841"/>
            <a:ext cx="5340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Franklin Gothic Medium" panose="020B0603020102020204" pitchFamily="34" charset="0"/>
              </a:rPr>
              <a:t>BIKE THEFT BY NEIGHBOURHOOD 2017</a:t>
            </a:r>
          </a:p>
        </p:txBody>
      </p:sp>
      <p:pic>
        <p:nvPicPr>
          <p:cNvPr id="41" name="Picture 40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C2E4C7AC-0308-3F4B-8FEF-AE24D48F304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8260" t="22840" r="22005" b="22636"/>
          <a:stretch/>
        </p:blipFill>
        <p:spPr>
          <a:xfrm>
            <a:off x="4834313" y="4216539"/>
            <a:ext cx="2692866" cy="278305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B80180C-53AE-CC47-9FC1-BFEC36D4CF45}"/>
              </a:ext>
            </a:extLst>
          </p:cNvPr>
          <p:cNvSpPr txBox="1"/>
          <p:nvPr/>
        </p:nvSpPr>
        <p:spPr>
          <a:xfrm>
            <a:off x="6507827" y="5068219"/>
            <a:ext cx="625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32%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7173128-2D0C-714D-8282-20604C82FD42}"/>
              </a:ext>
            </a:extLst>
          </p:cNvPr>
          <p:cNvSpPr txBox="1"/>
          <p:nvPr/>
        </p:nvSpPr>
        <p:spPr>
          <a:xfrm>
            <a:off x="6507827" y="5963109"/>
            <a:ext cx="625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14%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A845625-05D3-544C-923A-B657A8F008CB}"/>
              </a:ext>
            </a:extLst>
          </p:cNvPr>
          <p:cNvSpPr txBox="1"/>
          <p:nvPr/>
        </p:nvSpPr>
        <p:spPr>
          <a:xfrm>
            <a:off x="6046971" y="6182527"/>
            <a:ext cx="460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9%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04F3E42-3691-5849-A24B-2D8F1A504297}"/>
              </a:ext>
            </a:extLst>
          </p:cNvPr>
          <p:cNvSpPr txBox="1"/>
          <p:nvPr/>
        </p:nvSpPr>
        <p:spPr>
          <a:xfrm>
            <a:off x="5529721" y="6115962"/>
            <a:ext cx="460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8%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0EBFE6-BC22-C146-BADE-01FDD55CE6AD}"/>
              </a:ext>
            </a:extLst>
          </p:cNvPr>
          <p:cNvSpPr txBox="1"/>
          <p:nvPr/>
        </p:nvSpPr>
        <p:spPr>
          <a:xfrm>
            <a:off x="5454405" y="5068219"/>
            <a:ext cx="577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37%</a:t>
            </a:r>
          </a:p>
        </p:txBody>
      </p:sp>
    </p:spTree>
    <p:extLst>
      <p:ext uri="{BB962C8B-B14F-4D97-AF65-F5344CB8AC3E}">
        <p14:creationId xmlns:p14="http://schemas.microsoft.com/office/powerpoint/2010/main" val="262947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28" grpId="0"/>
      <p:bldP spid="29" grpId="0"/>
      <p:bldP spid="30" grpId="0"/>
      <p:bldP spid="31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E751FB4-3DF9-B744-B3B0-84C223E0139E}"/>
              </a:ext>
            </a:extLst>
          </p:cNvPr>
          <p:cNvGrpSpPr/>
          <p:nvPr/>
        </p:nvGrpSpPr>
        <p:grpSpPr>
          <a:xfrm>
            <a:off x="4947101" y="0"/>
            <a:ext cx="7244899" cy="6858000"/>
            <a:chOff x="4947101" y="0"/>
            <a:chExt cx="7244899" cy="6858000"/>
          </a:xfrm>
        </p:grpSpPr>
        <p:pic>
          <p:nvPicPr>
            <p:cNvPr id="3" name="Picture 2" descr="A close up of a map&#13;&#10;&#13;&#10;Description automatically generated">
              <a:extLst>
                <a:ext uri="{FF2B5EF4-FFF2-40B4-BE49-F238E27FC236}">
                  <a16:creationId xmlns:a16="http://schemas.microsoft.com/office/drawing/2014/main" id="{62F2AB20-F61C-F648-961D-1F90D222F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47101" y="0"/>
              <a:ext cx="7244899" cy="6858000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5CDA9A0-3A6C-3446-B8D7-EF0EC276A6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03273" y="2919549"/>
              <a:ext cx="250361" cy="32207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B142AB4-FDF7-084C-8B76-F7ECDD2BF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037102" y="2758513"/>
              <a:ext cx="250361" cy="322072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6E40860-B040-6D47-B990-87748651BA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78448" y="2227607"/>
              <a:ext cx="250361" cy="32207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7C961F6-4396-4841-9681-AAE5FFADED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92185" y="2700456"/>
              <a:ext cx="250361" cy="322072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6D2D61A-75D4-7B45-945A-8C838F16A980}"/>
              </a:ext>
            </a:extLst>
          </p:cNvPr>
          <p:cNvSpPr txBox="1"/>
          <p:nvPr/>
        </p:nvSpPr>
        <p:spPr>
          <a:xfrm>
            <a:off x="9817365" y="6485294"/>
            <a:ext cx="2536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 City of Fredericton</a:t>
            </a:r>
          </a:p>
        </p:txBody>
      </p:sp>
      <p:pic>
        <p:nvPicPr>
          <p:cNvPr id="18" name="Picture 17" descr="A close up of a map&#13;&#10;&#13;&#10;Description automatically generated">
            <a:extLst>
              <a:ext uri="{FF2B5EF4-FFF2-40B4-BE49-F238E27FC236}">
                <a16:creationId xmlns:a16="http://schemas.microsoft.com/office/drawing/2014/main" id="{78AFACEB-2A1A-8945-A9D9-7F8C3A31192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569" t="21581" r="23796" b="8960"/>
          <a:stretch/>
        </p:blipFill>
        <p:spPr>
          <a:xfrm>
            <a:off x="4947101" y="3771637"/>
            <a:ext cx="4006533" cy="30863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3CBDC3A-54D0-7249-AB38-EAF8F176352C}"/>
              </a:ext>
            </a:extLst>
          </p:cNvPr>
          <p:cNvSpPr txBox="1"/>
          <p:nvPr/>
        </p:nvSpPr>
        <p:spPr>
          <a:xfrm>
            <a:off x="5253677" y="128841"/>
            <a:ext cx="53400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Franklin Gothic Medium" panose="020B0603020102020204" pitchFamily="34" charset="0"/>
              </a:rPr>
              <a:t>BIKE THEFT BY NEIGHBOURHOOD 2017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D070ED-3339-E04A-A1B7-406AEC78697B}"/>
              </a:ext>
            </a:extLst>
          </p:cNvPr>
          <p:cNvSpPr txBox="1"/>
          <p:nvPr/>
        </p:nvSpPr>
        <p:spPr>
          <a:xfrm>
            <a:off x="397502" y="4777134"/>
            <a:ext cx="4227714" cy="1708160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36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Franklin Gothic Medium" panose="020B0603020102020204" pitchFamily="34" charset="0"/>
              </a:rPr>
              <a:t>77% </a:t>
            </a:r>
            <a:r>
              <a:rPr lang="en-US" sz="2800" b="1" dirty="0">
                <a:latin typeface="Franklin Gothic Medium" panose="020B0603020102020204" pitchFamily="34" charset="0"/>
              </a:rPr>
              <a:t>of </a:t>
            </a:r>
            <a:r>
              <a:rPr lang="en-US" sz="3200" b="1" dirty="0">
                <a:solidFill>
                  <a:schemeClr val="bg1"/>
                </a:solidFill>
                <a:latin typeface="Franklin Gothic Medium" panose="020B0603020102020204" pitchFamily="34" charset="0"/>
              </a:rPr>
              <a:t>BIKE RACKS</a:t>
            </a:r>
            <a:endParaRPr lang="en-US" sz="2800" b="1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  <a:p>
            <a:r>
              <a:rPr lang="en-US" sz="2300" b="1" dirty="0">
                <a:latin typeface="Franklin Gothic Medium" panose="020B0603020102020204" pitchFamily="34" charset="0"/>
              </a:rPr>
              <a:t> </a:t>
            </a:r>
            <a:r>
              <a:rPr lang="en-US" sz="2300" dirty="0">
                <a:latin typeface="Franklin Gothic Medium" panose="020B0603020102020204" pitchFamily="34" charset="0"/>
              </a:rPr>
              <a:t>installed by City of Fredericton are located in </a:t>
            </a:r>
            <a:r>
              <a:rPr lang="en-US" sz="2300" b="1" dirty="0">
                <a:solidFill>
                  <a:schemeClr val="bg1"/>
                </a:solidFill>
                <a:latin typeface="Franklin Gothic Medium" panose="020B0603020102020204" pitchFamily="34" charset="0"/>
              </a:rPr>
              <a:t>THESE NEIGHBOURHOODS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58E0C88-7B10-5D42-A33E-7416DC9DEF16}"/>
              </a:ext>
            </a:extLst>
          </p:cNvPr>
          <p:cNvSpPr txBox="1"/>
          <p:nvPr/>
        </p:nvSpPr>
        <p:spPr>
          <a:xfrm>
            <a:off x="676726" y="427114"/>
            <a:ext cx="362660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Top </a:t>
            </a:r>
            <a:r>
              <a:rPr lang="en-US" sz="4800" dirty="0">
                <a:solidFill>
                  <a:schemeClr val="accent1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4</a:t>
            </a:r>
            <a:r>
              <a:rPr lang="en-US" sz="4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 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neighborhoods where </a:t>
            </a:r>
            <a:r>
              <a:rPr lang="en-US" sz="4000" dirty="0">
                <a:solidFill>
                  <a:schemeClr val="accent1"/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BIKE THEFT 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is likely to occur: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Platt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Downtown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North Devon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Impact" panose="020B0806030902050204" pitchFamily="34" charset="0"/>
                <a:cs typeface="Aharoni" panose="02010803020104030203" pitchFamily="2" charset="-79"/>
              </a:rPr>
              <a:t>South Devon</a:t>
            </a:r>
            <a:endParaRPr lang="en-US" sz="2000" dirty="0">
              <a:solidFill>
                <a:schemeClr val="accent3">
                  <a:lumMod val="50000"/>
                </a:schemeClr>
              </a:solidFill>
              <a:latin typeface="Impact" panose="020B080603090205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26963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6" grpId="0" animBg="1"/>
    </p:bld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{6F5C31E9-DEFB-4540-B747-2285F5632803}tf10001120</Template>
  <TotalTime>2549</TotalTime>
  <Words>312</Words>
  <Application>Microsoft Macintosh PowerPoint</Application>
  <PresentationFormat>Widescreen</PresentationFormat>
  <Paragraphs>102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Aharoni</vt:lpstr>
      <vt:lpstr>Arial</vt:lpstr>
      <vt:lpstr>Athelas</vt:lpstr>
      <vt:lpstr>Baghdad</vt:lpstr>
      <vt:lpstr>Calibri</vt:lpstr>
      <vt:lpstr>Franklin Gothic Medium</vt:lpstr>
      <vt:lpstr>Gill Sans MT</vt:lpstr>
      <vt:lpstr>Impact</vt:lpstr>
      <vt:lpstr>Rockwell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FREDERICTON, A BIKEABLE CITY?</dc:title>
  <dc:creator>Madeleine Leong</dc:creator>
  <cp:lastModifiedBy>Rishab Gupta</cp:lastModifiedBy>
  <cp:revision>97</cp:revision>
  <dcterms:created xsi:type="dcterms:W3CDTF">2018-11-20T12:15:10Z</dcterms:created>
  <dcterms:modified xsi:type="dcterms:W3CDTF">2018-11-22T07:05:05Z</dcterms:modified>
</cp:coreProperties>
</file>